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386800" cy="30279975"/>
  <p:notesSz cx="7559675" cy="10691813"/>
  <p:defaultTextStyle>
    <a:defPPr>
      <a:defRPr lang="en-GB"/>
    </a:defPPr>
    <a:lvl1pPr algn="l" defTabSz="635887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1051571" indent="-404451" algn="l" defTabSz="635887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617802" indent="-323560" algn="l" defTabSz="635887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264923" indent="-323560" algn="l" defTabSz="635887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912044" indent="-323560" algn="l" defTabSz="635887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3235604" algn="l" defTabSz="129424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882725" algn="l" defTabSz="129424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4529846" algn="l" defTabSz="129424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5176967" algn="l" defTabSz="129424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E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1326" y="-72"/>
      </p:cViewPr>
      <p:guideLst>
        <p:guide orient="horz" pos="3059"/>
        <p:guide pos="4074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2363788" y="812800"/>
            <a:ext cx="28289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fld id="{463DB148-E0F4-4542-8AE9-EAB951DF7C3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6429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3588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7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1051571" indent="-404451" algn="l" defTabSz="63588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7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617802" indent="-323560" algn="l" defTabSz="63588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7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2264923" indent="-323560" algn="l" defTabSz="63588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7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912044" indent="-323560" algn="l" defTabSz="63588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7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3235604" algn="l" defTabSz="129424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82725" algn="l" defTabSz="129424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9846" algn="l" defTabSz="129424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76967" algn="l" defTabSz="129424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BF973EA-8692-403A-B6F3-36E118E750BF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40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2363788" y="812800"/>
            <a:ext cx="28305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337" y="9405450"/>
            <a:ext cx="18180127" cy="64920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919" y="17158654"/>
            <a:ext cx="14968964" cy="7737467"/>
          </a:xfrm>
        </p:spPr>
        <p:txBody>
          <a:bodyPr/>
          <a:lstStyle>
            <a:lvl1pPr marL="0" indent="0" algn="ctr">
              <a:buNone/>
              <a:defRPr/>
            </a:lvl1pPr>
            <a:lvl2pPr marL="647121" indent="0" algn="ctr">
              <a:buNone/>
              <a:defRPr/>
            </a:lvl2pPr>
            <a:lvl3pPr marL="1294242" indent="0" algn="ctr">
              <a:buNone/>
              <a:defRPr/>
            </a:lvl3pPr>
            <a:lvl4pPr marL="1941363" indent="0" algn="ctr">
              <a:buNone/>
              <a:defRPr/>
            </a:lvl4pPr>
            <a:lvl5pPr marL="2588484" indent="0" algn="ctr">
              <a:buNone/>
              <a:defRPr/>
            </a:lvl5pPr>
            <a:lvl6pPr marL="3235604" indent="0" algn="ctr">
              <a:buNone/>
              <a:defRPr/>
            </a:lvl6pPr>
            <a:lvl7pPr marL="3882725" indent="0" algn="ctr">
              <a:buNone/>
              <a:defRPr/>
            </a:lvl7pPr>
            <a:lvl8pPr marL="4529846" indent="0" algn="ctr">
              <a:buNone/>
              <a:defRPr/>
            </a:lvl8pPr>
            <a:lvl9pPr marL="517696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89D2420-D73B-470C-8F66-A86E638A3D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15309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A40FC5E-496B-4B97-9124-EC62FFD950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1231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175557" y="1674729"/>
            <a:ext cx="4549523" cy="2265041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0252" y="1674729"/>
            <a:ext cx="13439730" cy="2265041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ECF772F-2773-46C0-80D1-BDA1971910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6962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251" y="1674728"/>
            <a:ext cx="18204828" cy="4882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1520252" y="27166557"/>
            <a:ext cx="4711204" cy="2016416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7428343" y="27166557"/>
            <a:ext cx="6411100" cy="2016416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15016122" y="27166557"/>
            <a:ext cx="4711204" cy="2016416"/>
          </a:xfrm>
        </p:spPr>
        <p:txBody>
          <a:bodyPr/>
          <a:lstStyle>
            <a:lvl1pPr>
              <a:defRPr/>
            </a:lvl1pPr>
          </a:lstStyle>
          <a:p>
            <a:fld id="{0D992732-6EFB-44FE-B015-FF7913E3D47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83925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03D183D-17A6-4B6E-B1B5-63BB86B68EB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132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668" y="19458313"/>
            <a:ext cx="18180127" cy="6013285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8668" y="12833585"/>
            <a:ext cx="18180127" cy="6624727"/>
          </a:xfrm>
        </p:spPr>
        <p:txBody>
          <a:bodyPr anchor="b"/>
          <a:lstStyle>
            <a:lvl1pPr marL="0" indent="0">
              <a:buNone/>
              <a:defRPr sz="2800"/>
            </a:lvl1pPr>
            <a:lvl2pPr marL="647121" indent="0">
              <a:buNone/>
              <a:defRPr sz="2500"/>
            </a:lvl2pPr>
            <a:lvl3pPr marL="1294242" indent="0">
              <a:buNone/>
              <a:defRPr sz="2300"/>
            </a:lvl3pPr>
            <a:lvl4pPr marL="1941363" indent="0">
              <a:buNone/>
              <a:defRPr sz="2000"/>
            </a:lvl4pPr>
            <a:lvl5pPr marL="2588484" indent="0">
              <a:buNone/>
              <a:defRPr sz="2000"/>
            </a:lvl5pPr>
            <a:lvl6pPr marL="3235604" indent="0">
              <a:buNone/>
              <a:defRPr sz="2000"/>
            </a:lvl6pPr>
            <a:lvl7pPr marL="3882725" indent="0">
              <a:buNone/>
              <a:defRPr sz="2000"/>
            </a:lvl7pPr>
            <a:lvl8pPr marL="4529846" indent="0">
              <a:buNone/>
              <a:defRPr sz="2000"/>
            </a:lvl8pPr>
            <a:lvl9pPr marL="5176967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E08A46-B452-4B3F-BEBE-0DDEF73499F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1632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0252" y="7357563"/>
            <a:ext cx="8993503" cy="16967576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29330" y="7357563"/>
            <a:ext cx="8995750" cy="16967576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2409E4-B33F-438F-8F3B-5ACAA8B8875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40700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891" y="1211650"/>
            <a:ext cx="19249018" cy="50466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891" y="6777590"/>
            <a:ext cx="9449355" cy="2825681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7121" indent="0">
              <a:buNone/>
              <a:defRPr sz="2800" b="1"/>
            </a:lvl2pPr>
            <a:lvl3pPr marL="1294242" indent="0">
              <a:buNone/>
              <a:defRPr sz="2500" b="1"/>
            </a:lvl3pPr>
            <a:lvl4pPr marL="1941363" indent="0">
              <a:buNone/>
              <a:defRPr sz="2300" b="1"/>
            </a:lvl4pPr>
            <a:lvl5pPr marL="2588484" indent="0">
              <a:buNone/>
              <a:defRPr sz="2300" b="1"/>
            </a:lvl5pPr>
            <a:lvl6pPr marL="3235604" indent="0">
              <a:buNone/>
              <a:defRPr sz="2300" b="1"/>
            </a:lvl6pPr>
            <a:lvl7pPr marL="3882725" indent="0">
              <a:buNone/>
              <a:defRPr sz="2300" b="1"/>
            </a:lvl7pPr>
            <a:lvl8pPr marL="4529846" indent="0">
              <a:buNone/>
              <a:defRPr sz="2300" b="1"/>
            </a:lvl8pPr>
            <a:lvl9pPr marL="5176967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8891" y="9603270"/>
            <a:ext cx="9449355" cy="17446392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4064" y="6777590"/>
            <a:ext cx="9453846" cy="2825681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7121" indent="0">
              <a:buNone/>
              <a:defRPr sz="2800" b="1"/>
            </a:lvl2pPr>
            <a:lvl3pPr marL="1294242" indent="0">
              <a:buNone/>
              <a:defRPr sz="2500" b="1"/>
            </a:lvl3pPr>
            <a:lvl4pPr marL="1941363" indent="0">
              <a:buNone/>
              <a:defRPr sz="2300" b="1"/>
            </a:lvl4pPr>
            <a:lvl5pPr marL="2588484" indent="0">
              <a:buNone/>
              <a:defRPr sz="2300" b="1"/>
            </a:lvl5pPr>
            <a:lvl6pPr marL="3235604" indent="0">
              <a:buNone/>
              <a:defRPr sz="2300" b="1"/>
            </a:lvl6pPr>
            <a:lvl7pPr marL="3882725" indent="0">
              <a:buNone/>
              <a:defRPr sz="2300" b="1"/>
            </a:lvl7pPr>
            <a:lvl8pPr marL="4529846" indent="0">
              <a:buNone/>
              <a:defRPr sz="2300" b="1"/>
            </a:lvl8pPr>
            <a:lvl9pPr marL="5176967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064" y="9603270"/>
            <a:ext cx="9453846" cy="17446392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37FBF3E-3344-482B-BABF-4BD38367011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2813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2E6FBAE-ECA5-4AA2-9CB9-4A08C09A6C5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483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942CC0D-09B8-474E-91D9-CB0AC1CF059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0348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891" y="1204905"/>
            <a:ext cx="7037614" cy="5132086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2499" y="1204905"/>
            <a:ext cx="11955410" cy="25844757"/>
          </a:xfrm>
        </p:spPr>
        <p:txBody>
          <a:bodyPr/>
          <a:lstStyle>
            <a:lvl1pPr>
              <a:defRPr sz="45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8891" y="6336991"/>
            <a:ext cx="7037614" cy="20712672"/>
          </a:xfrm>
        </p:spPr>
        <p:txBody>
          <a:bodyPr/>
          <a:lstStyle>
            <a:lvl1pPr marL="0" indent="0">
              <a:buNone/>
              <a:defRPr sz="2000"/>
            </a:lvl1pPr>
            <a:lvl2pPr marL="647121" indent="0">
              <a:buNone/>
              <a:defRPr sz="1700"/>
            </a:lvl2pPr>
            <a:lvl3pPr marL="1294242" indent="0">
              <a:buNone/>
              <a:defRPr sz="1400"/>
            </a:lvl3pPr>
            <a:lvl4pPr marL="1941363" indent="0">
              <a:buNone/>
              <a:defRPr sz="1300"/>
            </a:lvl4pPr>
            <a:lvl5pPr marL="2588484" indent="0">
              <a:buNone/>
              <a:defRPr sz="1300"/>
            </a:lvl5pPr>
            <a:lvl6pPr marL="3235604" indent="0">
              <a:buNone/>
              <a:defRPr sz="1300"/>
            </a:lvl6pPr>
            <a:lvl7pPr marL="3882725" indent="0">
              <a:buNone/>
              <a:defRPr sz="1300"/>
            </a:lvl7pPr>
            <a:lvl8pPr marL="4529846" indent="0">
              <a:buNone/>
              <a:defRPr sz="1300"/>
            </a:lvl8pPr>
            <a:lvl9pPr marL="5176967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50B1CF-B5AE-4CCA-91A4-D95491F4844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1588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2479" y="21195984"/>
            <a:ext cx="12831182" cy="2501975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2479" y="2706540"/>
            <a:ext cx="12831182" cy="18167985"/>
          </a:xfrm>
        </p:spPr>
        <p:txBody>
          <a:bodyPr/>
          <a:lstStyle>
            <a:lvl1pPr marL="0" indent="0">
              <a:buNone/>
              <a:defRPr sz="4500"/>
            </a:lvl1pPr>
            <a:lvl2pPr marL="647121" indent="0">
              <a:buNone/>
              <a:defRPr sz="4000"/>
            </a:lvl2pPr>
            <a:lvl3pPr marL="1294242" indent="0">
              <a:buNone/>
              <a:defRPr sz="3400"/>
            </a:lvl3pPr>
            <a:lvl4pPr marL="1941363" indent="0">
              <a:buNone/>
              <a:defRPr sz="2800"/>
            </a:lvl4pPr>
            <a:lvl5pPr marL="2588484" indent="0">
              <a:buNone/>
              <a:defRPr sz="2800"/>
            </a:lvl5pPr>
            <a:lvl6pPr marL="3235604" indent="0">
              <a:buNone/>
              <a:defRPr sz="2800"/>
            </a:lvl6pPr>
            <a:lvl7pPr marL="3882725" indent="0">
              <a:buNone/>
              <a:defRPr sz="2800"/>
            </a:lvl7pPr>
            <a:lvl8pPr marL="4529846" indent="0">
              <a:buNone/>
              <a:defRPr sz="2800"/>
            </a:lvl8pPr>
            <a:lvl9pPr marL="5176967" indent="0">
              <a:buNone/>
              <a:defRPr sz="2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2479" y="23697958"/>
            <a:ext cx="12831182" cy="3554020"/>
          </a:xfrm>
        </p:spPr>
        <p:txBody>
          <a:bodyPr/>
          <a:lstStyle>
            <a:lvl1pPr marL="0" indent="0">
              <a:buNone/>
              <a:defRPr sz="2000"/>
            </a:lvl1pPr>
            <a:lvl2pPr marL="647121" indent="0">
              <a:buNone/>
              <a:defRPr sz="1700"/>
            </a:lvl2pPr>
            <a:lvl3pPr marL="1294242" indent="0">
              <a:buNone/>
              <a:defRPr sz="1400"/>
            </a:lvl3pPr>
            <a:lvl4pPr marL="1941363" indent="0">
              <a:buNone/>
              <a:defRPr sz="1300"/>
            </a:lvl4pPr>
            <a:lvl5pPr marL="2588484" indent="0">
              <a:buNone/>
              <a:defRPr sz="1300"/>
            </a:lvl5pPr>
            <a:lvl6pPr marL="3235604" indent="0">
              <a:buNone/>
              <a:defRPr sz="1300"/>
            </a:lvl6pPr>
            <a:lvl7pPr marL="3882725" indent="0">
              <a:buNone/>
              <a:defRPr sz="1300"/>
            </a:lvl7pPr>
            <a:lvl8pPr marL="4529846" indent="0">
              <a:buNone/>
              <a:defRPr sz="1300"/>
            </a:lvl8pPr>
            <a:lvl9pPr marL="5176967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7D5EDC9-F8C1-4AA8-AA84-E968D824EB3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9346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20251" y="1674728"/>
            <a:ext cx="18204828" cy="48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0251" y="7357563"/>
            <a:ext cx="18204828" cy="16967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0947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1520252" y="27166557"/>
            <a:ext cx="4711204" cy="201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635887" algn="l"/>
                <a:tab pos="1271772" algn="l"/>
                <a:tab pos="1907659" algn="l"/>
                <a:tab pos="2543545" algn="l"/>
                <a:tab pos="3179431" algn="l"/>
                <a:tab pos="3815317" algn="l"/>
                <a:tab pos="4451204" algn="l"/>
              </a:tabLst>
              <a:defRPr sz="20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428343" y="27166557"/>
            <a:ext cx="6411100" cy="201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635887" algn="l"/>
                <a:tab pos="1271772" algn="l"/>
                <a:tab pos="1907659" algn="l"/>
                <a:tab pos="2543545" algn="l"/>
                <a:tab pos="3179431" algn="l"/>
                <a:tab pos="3815317" algn="l"/>
                <a:tab pos="4451204" algn="l"/>
                <a:tab pos="5087089" algn="l"/>
                <a:tab pos="5722976" algn="l"/>
                <a:tab pos="6358861" algn="l"/>
              </a:tabLst>
              <a:defRPr sz="20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15016122" y="27166557"/>
            <a:ext cx="4711204" cy="201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635887" algn="l"/>
                <a:tab pos="1271772" algn="l"/>
                <a:tab pos="1907659" algn="l"/>
                <a:tab pos="2543545" algn="l"/>
                <a:tab pos="3179431" algn="l"/>
                <a:tab pos="3815317" algn="l"/>
                <a:tab pos="4451204" algn="l"/>
              </a:tabLst>
              <a:defRPr sz="20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fld id="{7432AC10-90B4-4D5F-844C-BADC54150FF8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6358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0">
          <a:solidFill>
            <a:srgbClr val="000000"/>
          </a:solidFill>
          <a:latin typeface="+mj-lt"/>
          <a:ea typeface="+mj-ea"/>
          <a:cs typeface="+mj-cs"/>
        </a:defRPr>
      </a:lvl1pPr>
      <a:lvl2pPr marL="1051571" indent="-404451" algn="ctr" defTabSz="6358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2pPr>
      <a:lvl3pPr marL="1617802" indent="-323560" algn="ctr" defTabSz="6358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3pPr>
      <a:lvl4pPr marL="2264923" indent="-323560" algn="ctr" defTabSz="6358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4pPr>
      <a:lvl5pPr marL="2912044" indent="-323560" algn="ctr" defTabSz="6358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5pPr>
      <a:lvl6pPr marL="3559165" indent="-323560" algn="ctr" defTabSz="6358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6pPr>
      <a:lvl7pPr marL="4206286" indent="-323560" algn="ctr" defTabSz="6358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7pPr>
      <a:lvl8pPr marL="4853407" indent="-323560" algn="ctr" defTabSz="6358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8pPr>
      <a:lvl9pPr marL="5500527" indent="-323560" algn="ctr" defTabSz="6358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9pPr>
    </p:titleStyle>
    <p:bodyStyle>
      <a:lvl1pPr marL="485341" indent="-485341" algn="l" defTabSz="635887" rtl="0" fontAlgn="base" hangingPunct="0">
        <a:lnSpc>
          <a:spcPct val="93000"/>
        </a:lnSpc>
        <a:spcBef>
          <a:spcPts val="548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300">
          <a:solidFill>
            <a:srgbClr val="000000"/>
          </a:solidFill>
          <a:latin typeface="+mn-lt"/>
          <a:ea typeface="+mn-ea"/>
          <a:cs typeface="+mn-cs"/>
        </a:defRPr>
      </a:lvl1pPr>
      <a:lvl2pPr marL="1051571" indent="-404451" algn="l" defTabSz="635887" rtl="0" fontAlgn="base" hangingPunct="0">
        <a:lnSpc>
          <a:spcPct val="93000"/>
        </a:lnSpc>
        <a:spcBef>
          <a:spcPts val="43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0900">
          <a:solidFill>
            <a:srgbClr val="000000"/>
          </a:solidFill>
          <a:latin typeface="+mn-lt"/>
          <a:ea typeface="+mn-ea"/>
          <a:cs typeface="+mn-cs"/>
        </a:defRPr>
      </a:lvl2pPr>
      <a:lvl3pPr marL="1617802" indent="-323560" algn="l" defTabSz="635887" rtl="0" fontAlgn="base" hangingPunct="0">
        <a:lnSpc>
          <a:spcPct val="93000"/>
        </a:lnSpc>
        <a:spcBef>
          <a:spcPts val="3291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300">
          <a:solidFill>
            <a:srgbClr val="000000"/>
          </a:solidFill>
          <a:latin typeface="+mn-lt"/>
          <a:ea typeface="+mn-ea"/>
          <a:cs typeface="+mn-cs"/>
        </a:defRPr>
      </a:lvl3pPr>
      <a:lvl4pPr marL="2264923" indent="-323560" algn="l" defTabSz="635887" rtl="0" fontAlgn="base" hangingPunct="0">
        <a:lnSpc>
          <a:spcPct val="93000"/>
        </a:lnSpc>
        <a:spcBef>
          <a:spcPts val="2194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7800">
          <a:solidFill>
            <a:srgbClr val="000000"/>
          </a:solidFill>
          <a:latin typeface="+mn-lt"/>
          <a:ea typeface="+mn-ea"/>
          <a:cs typeface="+mn-cs"/>
        </a:defRPr>
      </a:lvl4pPr>
      <a:lvl5pPr marL="2912044" indent="-323560" algn="l" defTabSz="635887" rtl="0" fontAlgn="base" hangingPunct="0">
        <a:lnSpc>
          <a:spcPct val="93000"/>
        </a:lnSpc>
        <a:spcBef>
          <a:spcPts val="109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7800">
          <a:solidFill>
            <a:srgbClr val="000000"/>
          </a:solidFill>
          <a:latin typeface="+mn-lt"/>
          <a:ea typeface="+mn-ea"/>
          <a:cs typeface="+mn-cs"/>
        </a:defRPr>
      </a:lvl5pPr>
      <a:lvl6pPr marL="3559165" indent="-323560" algn="l" defTabSz="635887" rtl="0" fontAlgn="base" hangingPunct="0">
        <a:lnSpc>
          <a:spcPct val="93000"/>
        </a:lnSpc>
        <a:spcBef>
          <a:spcPts val="109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7800">
          <a:solidFill>
            <a:srgbClr val="000000"/>
          </a:solidFill>
          <a:latin typeface="+mn-lt"/>
          <a:ea typeface="+mn-ea"/>
          <a:cs typeface="+mn-cs"/>
        </a:defRPr>
      </a:lvl6pPr>
      <a:lvl7pPr marL="4206286" indent="-323560" algn="l" defTabSz="635887" rtl="0" fontAlgn="base" hangingPunct="0">
        <a:lnSpc>
          <a:spcPct val="93000"/>
        </a:lnSpc>
        <a:spcBef>
          <a:spcPts val="109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7800">
          <a:solidFill>
            <a:srgbClr val="000000"/>
          </a:solidFill>
          <a:latin typeface="+mn-lt"/>
          <a:ea typeface="+mn-ea"/>
          <a:cs typeface="+mn-cs"/>
        </a:defRPr>
      </a:lvl7pPr>
      <a:lvl8pPr marL="4853407" indent="-323560" algn="l" defTabSz="635887" rtl="0" fontAlgn="base" hangingPunct="0">
        <a:lnSpc>
          <a:spcPct val="93000"/>
        </a:lnSpc>
        <a:spcBef>
          <a:spcPts val="109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7800">
          <a:solidFill>
            <a:srgbClr val="000000"/>
          </a:solidFill>
          <a:latin typeface="+mn-lt"/>
          <a:ea typeface="+mn-ea"/>
          <a:cs typeface="+mn-cs"/>
        </a:defRPr>
      </a:lvl8pPr>
      <a:lvl9pPr marL="5500527" indent="-323560" algn="l" defTabSz="635887" rtl="0" fontAlgn="base" hangingPunct="0">
        <a:lnSpc>
          <a:spcPct val="93000"/>
        </a:lnSpc>
        <a:spcBef>
          <a:spcPts val="109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7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424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7121" algn="l" defTabSz="129424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94242" algn="l" defTabSz="129424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41363" algn="l" defTabSz="129424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8484" algn="l" defTabSz="129424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35604" algn="l" defTabSz="129424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82725" algn="l" defTabSz="129424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29846" algn="l" defTabSz="129424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76967" algn="l" defTabSz="129424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41644" y="3177959"/>
            <a:ext cx="6829839" cy="1809604"/>
          </a:xfrm>
          <a:prstGeom prst="rect">
            <a:avLst/>
          </a:prstGeom>
          <a:solidFill>
            <a:srgbClr val="EBEE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80000" tIns="270000" rIns="180000" bIns="54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pPr algn="just">
              <a:spcBef>
                <a:spcPts val="2017"/>
              </a:spcBef>
              <a:spcAft>
                <a:spcPts val="2017"/>
              </a:spcAft>
            </a:pPr>
            <a:r>
              <a:rPr lang="en-GB" altLang="en-US" sz="2000" dirty="0">
                <a:latin typeface="MS Reference Sans Serif" panose="020B0604030504040204" pitchFamily="34" charset="0"/>
              </a:rPr>
              <a:t>Here I describe an overview of what my project was about.</a:t>
            </a:r>
          </a:p>
          <a:p>
            <a:pPr algn="just">
              <a:spcBef>
                <a:spcPts val="2017"/>
              </a:spcBef>
              <a:spcAft>
                <a:spcPts val="2017"/>
              </a:spcAft>
            </a:pPr>
            <a:endParaRPr lang="en-GB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31483" y="306339"/>
            <a:ext cx="20768197" cy="900000"/>
          </a:xfrm>
          <a:prstGeom prst="rect">
            <a:avLst/>
          </a:prstGeom>
          <a:solidFill>
            <a:srgbClr val="003E7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29424" tIns="64712" rIns="129424" bIns="64712" anchor="ctr"/>
          <a:lstStyle/>
          <a:p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3" y="360339"/>
            <a:ext cx="3684677" cy="7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6574795" y="514462"/>
            <a:ext cx="4417406" cy="483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386" tIns="86342" rIns="127386" bIns="63693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000" dirty="0">
                <a:solidFill>
                  <a:srgbClr val="FFFFFF"/>
                </a:solidFill>
                <a:latin typeface="MS Reference Sans Serif" panose="020B0604030504040204" pitchFamily="34" charset="0"/>
              </a:rPr>
              <a:t>MPhil in Scientific Computing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31483" y="1192242"/>
            <a:ext cx="20768197" cy="900000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29424" tIns="64712" rIns="129424" bIns="64712" anchor="ctr"/>
          <a:lstStyle/>
          <a:p>
            <a:endParaRPr lang="en-GB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735759" y="1206339"/>
            <a:ext cx="6017334" cy="1013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386" tIns="119058" rIns="127386" bIns="63693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3800" dirty="0">
                <a:solidFill>
                  <a:srgbClr val="00294C"/>
                </a:solidFill>
                <a:latin typeface="MS Reference Sans Serif" panose="020B0604030504040204" pitchFamily="34" charset="0"/>
              </a:rPr>
              <a:t>My MPhil Project Title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342236" y="28387195"/>
            <a:ext cx="20757444" cy="1537846"/>
          </a:xfrm>
          <a:prstGeom prst="rect">
            <a:avLst/>
          </a:prstGeom>
          <a:solidFill>
            <a:srgbClr val="003E7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29424" tIns="64712" rIns="129424" bIns="64712" anchor="ctr"/>
          <a:lstStyle/>
          <a:p>
            <a:endParaRPr lang="en-GB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542" y="28598990"/>
            <a:ext cx="1933423" cy="1192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83743" y="28769869"/>
            <a:ext cx="5295052" cy="690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386" tIns="98925" rIns="127386" bIns="63693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4000" dirty="0">
                <a:solidFill>
                  <a:srgbClr val="FFFFFF"/>
                </a:solidFill>
                <a:latin typeface="MS Reference Sans Serif" panose="020B0604030504040204" pitchFamily="34" charset="0"/>
              </a:rPr>
              <a:t>My Name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3545413" y="28825549"/>
            <a:ext cx="7077723" cy="739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386" tIns="98925" rIns="127386" bIns="63693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4000" dirty="0">
                <a:solidFill>
                  <a:srgbClr val="FFFFFF"/>
                </a:solidFill>
                <a:latin typeface="MS Reference Sans Serif" panose="020B0604030504040204" pitchFamily="34" charset="0"/>
              </a:rPr>
              <a:t>Supervisor: Dr A.N. Other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331483" y="2457959"/>
            <a:ext cx="6840000" cy="720000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29424" tIns="64712" rIns="129424" bIns="64712" anchor="ctr"/>
          <a:lstStyle/>
          <a:p>
            <a:endParaRPr lang="en-GB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309383" y="2463146"/>
            <a:ext cx="3461055" cy="72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386" tIns="108991" rIns="127386" bIns="63693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>
                <a:solidFill>
                  <a:srgbClr val="00294C"/>
                </a:solidFill>
                <a:latin typeface="MS Reference Sans Serif" panose="020B0604030504040204" pitchFamily="34" charset="0"/>
              </a:rPr>
              <a:t>Outline</a:t>
            </a: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343099" y="5690646"/>
            <a:ext cx="6828384" cy="1809604"/>
          </a:xfrm>
          <a:prstGeom prst="rect">
            <a:avLst/>
          </a:prstGeom>
          <a:solidFill>
            <a:srgbClr val="EBEE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80000" tIns="270000" rIns="180000" bIns="54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pPr algn="just">
              <a:spcBef>
                <a:spcPts val="2017"/>
              </a:spcBef>
              <a:spcAft>
                <a:spcPts val="2017"/>
              </a:spcAft>
            </a:pPr>
            <a:r>
              <a:rPr lang="en-GB" altLang="en-US" sz="2000" dirty="0">
                <a:latin typeface="MS Reference Sans Serif" panose="020B0604030504040204" pitchFamily="34" charset="0"/>
              </a:rPr>
              <a:t>Here I describe what problem I am trying to solve and why.</a:t>
            </a:r>
          </a:p>
          <a:p>
            <a:pPr marL="253906" algn="just">
              <a:spcBef>
                <a:spcPts val="2017"/>
              </a:spcBef>
              <a:spcAft>
                <a:spcPts val="2017"/>
              </a:spcAft>
            </a:pPr>
            <a:endParaRPr lang="en-GB" altLang="en-US" dirty="0"/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341644" y="7494145"/>
            <a:ext cx="6829839" cy="726969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29424" tIns="64712" rIns="129424" bIns="64712" anchor="ctr"/>
          <a:lstStyle/>
          <a:p>
            <a:endParaRPr lang="en-GB"/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343099" y="7500250"/>
            <a:ext cx="4581487" cy="726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386" tIns="108991" rIns="127386" bIns="63693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>
                <a:solidFill>
                  <a:srgbClr val="00294C"/>
                </a:solidFill>
                <a:latin typeface="MS Reference Sans Serif" panose="020B0604030504040204" pitchFamily="34" charset="0"/>
              </a:rPr>
              <a:t>Formulation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1"/>
              <p:cNvSpPr>
                <a:spLocks noChangeArrowheads="1"/>
              </p:cNvSpPr>
              <p:nvPr/>
            </p:nvSpPr>
            <p:spPr bwMode="auto">
              <a:xfrm>
                <a:off x="343099" y="8227219"/>
                <a:ext cx="6828384" cy="2508387"/>
              </a:xfrm>
              <a:prstGeom prst="rect">
                <a:avLst/>
              </a:prstGeom>
              <a:solidFill>
                <a:srgbClr val="EBEEF1"/>
              </a:solidFill>
              <a:ln>
                <a:noFill/>
              </a:ln>
              <a:effectLst/>
              <a:extLst>
                <a:ext uri="{91240B29-F687-4F45-9708-019B960494DF}">
                  <a14:hiddenLine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254772" tIns="382158" rIns="254772" bIns="63693"/>
              <a:lstStyle>
                <a:lvl1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1pPr>
                <a:lvl2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2pPr>
                <a:lvl3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3pPr>
                <a:lvl4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4pPr>
                <a:lvl5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5pPr>
                <a:lvl6pPr marL="25146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6pPr>
                <a:lvl7pPr marL="29718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7pPr>
                <a:lvl8pPr marL="34290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8pPr>
                <a:lvl9pPr marL="38862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9pPr>
              </a:lstStyle>
              <a:p>
                <a:pPr algn="just">
                  <a:spcBef>
                    <a:spcPts val="2017"/>
                  </a:spcBef>
                  <a:spcAft>
                    <a:spcPts val="2017"/>
                  </a:spcAft>
                </a:pPr>
                <a:r>
                  <a:rPr lang="en-GB" altLang="en-US" sz="2000" dirty="0">
                    <a:latin typeface="MS Reference Sans Serif" panose="020B0604030504040204" pitchFamily="34" charset="0"/>
                  </a:rPr>
                  <a:t>Some equations to solve:</a:t>
                </a:r>
              </a:p>
              <a:p>
                <a:pPr algn="just">
                  <a:spcBef>
                    <a:spcPts val="2017"/>
                  </a:spcBef>
                  <a:spcAft>
                    <a:spcPts val="201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altLang="en-US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altLang="en-US" sz="20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GB" altLang="en-US" sz="20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GB" altLang="en-US" sz="20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GB" altLang="en-US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altLang="en-US" sz="2000" i="1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GB" altLang="en-US" sz="20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GB" altLang="en-US" sz="20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altLang="en-US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altLang="en-US" sz="2000" i="1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GB" altLang="en-US" sz="20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GB" altLang="en-US" sz="2000" i="1">
                          <a:latin typeface="Cambria Math"/>
                        </a:rPr>
                        <m:t>  </m:t>
                      </m:r>
                      <m:r>
                        <a:rPr lang="en-GB" altLang="en-US" sz="2000" i="1">
                          <a:latin typeface="Cambria Math"/>
                        </a:rPr>
                        <m:t>𝑛</m:t>
                      </m:r>
                      <m:r>
                        <a:rPr lang="en-GB" altLang="en-US" sz="2000" i="1">
                          <a:latin typeface="Cambria Math"/>
                        </a:rPr>
                        <m:t>≥3</m:t>
                      </m:r>
                    </m:oMath>
                  </m:oMathPara>
                </a14:m>
                <a:endParaRPr lang="en-GB" altLang="en-US" sz="2000" dirty="0">
                  <a:latin typeface="MS Reference Sans Serif" panose="020B0604030504040204" pitchFamily="34" charset="0"/>
                </a:endParaRPr>
              </a:p>
              <a:p>
                <a:pPr algn="just">
                  <a:spcBef>
                    <a:spcPts val="2017"/>
                  </a:spcBef>
                  <a:spcAft>
                    <a:spcPts val="2017"/>
                  </a:spcAft>
                </a:pPr>
                <a:r>
                  <a:rPr lang="en-GB" altLang="en-US" sz="2000" dirty="0">
                    <a:latin typeface="MS Reference Sans Serif" panose="020B0604030504040204" pitchFamily="34" charset="0"/>
                  </a:rPr>
                  <a:t>For more fancy equations, see [1].</a:t>
                </a:r>
              </a:p>
            </p:txBody>
          </p:sp>
        </mc:Choice>
        <mc:Fallback>
          <p:sp>
            <p:nvSpPr>
              <p:cNvPr id="24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3099" y="8227219"/>
                <a:ext cx="6828384" cy="250838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12"/>
          <p:cNvSpPr>
            <a:spLocks noChangeArrowheads="1"/>
          </p:cNvSpPr>
          <p:nvPr/>
        </p:nvSpPr>
        <p:spPr bwMode="auto">
          <a:xfrm>
            <a:off x="14183679" y="2457813"/>
            <a:ext cx="6840000" cy="720000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29424" tIns="64712" rIns="129424" bIns="64712" anchor="ctr"/>
          <a:lstStyle/>
          <a:p>
            <a:endParaRPr lang="en-GB"/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14125440" y="2473322"/>
            <a:ext cx="4303788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386" tIns="108991" rIns="127386" bIns="63693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>
                <a:solidFill>
                  <a:srgbClr val="00294C"/>
                </a:solidFill>
                <a:latin typeface="MS Reference Sans Serif" panose="020B0604030504040204" pitchFamily="34" charset="0"/>
              </a:rPr>
              <a:t>My results</a:t>
            </a: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14192664" y="3193322"/>
            <a:ext cx="6831015" cy="6898513"/>
          </a:xfrm>
          <a:prstGeom prst="rect">
            <a:avLst/>
          </a:prstGeom>
          <a:solidFill>
            <a:srgbClr val="EBEE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54772" tIns="382158" rIns="254772" bIns="63693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pPr algn="just">
              <a:spcBef>
                <a:spcPts val="2017"/>
              </a:spcBef>
              <a:spcAft>
                <a:spcPts val="2017"/>
              </a:spcAft>
            </a:pPr>
            <a:r>
              <a:rPr lang="en-GB" altLang="en-US" sz="2000" dirty="0">
                <a:latin typeface="MS Reference Sans Serif" panose="020B0604030504040204" pitchFamily="34" charset="0"/>
              </a:rPr>
              <a:t>Here I describe an overview of what my project was about.</a:t>
            </a:r>
          </a:p>
          <a:p>
            <a:pPr marL="253906" algn="just">
              <a:spcBef>
                <a:spcPts val="2017"/>
              </a:spcBef>
              <a:spcAft>
                <a:spcPts val="2017"/>
              </a:spcAft>
            </a:pPr>
            <a:endParaRPr lang="en-GB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2461" y="4338787"/>
            <a:ext cx="6320051" cy="475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400080" y="9121751"/>
            <a:ext cx="6403320" cy="359661"/>
          </a:xfrm>
          <a:prstGeom prst="rect">
            <a:avLst/>
          </a:prstGeom>
          <a:noFill/>
        </p:spPr>
        <p:txBody>
          <a:bodyPr wrap="square" lIns="129424" tIns="64712" rIns="129424" bIns="64712" rtlCol="0">
            <a:spAutoFit/>
          </a:bodyPr>
          <a:lstStyle/>
          <a:p>
            <a:r>
              <a:rPr lang="en-GB" sz="1600" dirty="0"/>
              <a:t>Figure 1: x-axis is time in months, y-axis is espressos per hour</a:t>
            </a:r>
          </a:p>
        </p:txBody>
      </p:sp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14192664" y="10091835"/>
            <a:ext cx="6831015" cy="720000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29424" tIns="64712" rIns="129424" bIns="64712" anchor="ctr"/>
          <a:lstStyle/>
          <a:p>
            <a:endParaRPr lang="en-GB"/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14207838" y="10099428"/>
            <a:ext cx="6692328" cy="506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386" tIns="108991" rIns="127386" bIns="63693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>
                <a:solidFill>
                  <a:srgbClr val="00294C"/>
                </a:solidFill>
                <a:latin typeface="MS Reference Sans Serif" panose="020B0604030504040204" pitchFamily="34" charset="0"/>
              </a:rPr>
              <a:t>References and Acknowledgements</a:t>
            </a: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4199381" y="10819428"/>
            <a:ext cx="6824298" cy="2508387"/>
          </a:xfrm>
          <a:prstGeom prst="rect">
            <a:avLst/>
          </a:prstGeom>
          <a:solidFill>
            <a:srgbClr val="EBEE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54772" tIns="382158" rIns="254772" bIns="63693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pPr algn="just">
              <a:spcBef>
                <a:spcPts val="2017"/>
              </a:spcBef>
              <a:spcAft>
                <a:spcPts val="2017"/>
              </a:spcAft>
            </a:pPr>
            <a:r>
              <a:rPr lang="en-GB" altLang="en-US" sz="2000" dirty="0">
                <a:latin typeface="MS Reference Sans Serif" panose="020B0604030504040204" pitchFamily="34" charset="0"/>
              </a:rPr>
              <a:t>[1] D. Knuth. Addison-Wesley, 1984.</a:t>
            </a:r>
          </a:p>
          <a:p>
            <a:pPr algn="just">
              <a:spcBef>
                <a:spcPts val="2017"/>
              </a:spcBef>
              <a:spcAft>
                <a:spcPts val="2017"/>
              </a:spcAft>
            </a:pPr>
            <a:r>
              <a:rPr lang="en-GB" altLang="en-US" sz="2000" dirty="0">
                <a:latin typeface="MS Reference Sans Serif" panose="020B0604030504040204" pitchFamily="34" charset="0"/>
              </a:rPr>
              <a:t>Thanks to my supervisor, and to other students for fruitful discussions and caffeine.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331483" y="2078146"/>
            <a:ext cx="20768197" cy="90000"/>
          </a:xfrm>
          <a:prstGeom prst="rect">
            <a:avLst/>
          </a:prstGeom>
          <a:solidFill>
            <a:srgbClr val="003E72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9424" tIns="64712" rIns="129424" bIns="64712" numCol="1" spcCol="0" rtlCol="0" anchor="t" anchorCtr="0" compatLnSpc="1">
            <a:prstTxWarp prst="textNoShape">
              <a:avLst/>
            </a:prstTxWarp>
          </a:bodyPr>
          <a:lstStyle/>
          <a:p>
            <a:endParaRPr lang="en-GB" sz="2500"/>
          </a:p>
        </p:txBody>
      </p:sp>
      <p:sp>
        <p:nvSpPr>
          <p:cNvPr id="35" name="Rectangle 12"/>
          <p:cNvSpPr>
            <a:spLocks noChangeArrowheads="1"/>
          </p:cNvSpPr>
          <p:nvPr/>
        </p:nvSpPr>
        <p:spPr bwMode="auto">
          <a:xfrm>
            <a:off x="341644" y="4985620"/>
            <a:ext cx="6829839" cy="720000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29424" tIns="64712" rIns="129424" bIns="64712" anchor="ctr"/>
          <a:lstStyle/>
          <a:p>
            <a:endParaRPr lang="en-GB"/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331483" y="4967212"/>
            <a:ext cx="3461055" cy="72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386" tIns="108991" rIns="127386" bIns="63693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 smtClean="0">
                <a:solidFill>
                  <a:srgbClr val="00294C"/>
                </a:solidFill>
                <a:latin typeface="MS Reference Sans Serif" panose="020B0604030504040204" pitchFamily="34" charset="0"/>
              </a:rPr>
              <a:t>Background</a:t>
            </a:r>
            <a:endParaRPr lang="en-GB" altLang="en-US" sz="2800" dirty="0">
              <a:solidFill>
                <a:srgbClr val="00294C"/>
              </a:solidFill>
              <a:latin typeface="MS Reference Sans Serif" panose="020B0604030504040204" pitchFamily="34" charset="0"/>
            </a:endParaRPr>
          </a:p>
        </p:txBody>
      </p:sp>
      <p:sp>
        <p:nvSpPr>
          <p:cNvPr id="37" name="Rectangle 12"/>
          <p:cNvSpPr>
            <a:spLocks noChangeArrowheads="1"/>
          </p:cNvSpPr>
          <p:nvPr/>
        </p:nvSpPr>
        <p:spPr bwMode="auto">
          <a:xfrm>
            <a:off x="7267496" y="2466659"/>
            <a:ext cx="6840000" cy="720000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29424" tIns="64712" rIns="129424" bIns="64712" anchor="ctr"/>
          <a:lstStyle/>
          <a:p>
            <a:endParaRPr lang="en-GB"/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7283371" y="2457959"/>
            <a:ext cx="3461055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386" tIns="108991" rIns="127386" bIns="63693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 smtClean="0">
                <a:solidFill>
                  <a:srgbClr val="00294C"/>
                </a:solidFill>
                <a:latin typeface="MS Reference Sans Serif" panose="020B0604030504040204" pitchFamily="34" charset="0"/>
              </a:rPr>
              <a:t>Method</a:t>
            </a:r>
            <a:endParaRPr lang="en-GB" altLang="en-US" sz="2800" dirty="0">
              <a:solidFill>
                <a:srgbClr val="00294C"/>
              </a:solidFill>
              <a:latin typeface="MS Reference Sans Serif" panose="020B0604030504040204" pitchFamily="34" charset="0"/>
            </a:endParaRPr>
          </a:p>
        </p:txBody>
      </p:sp>
      <p:sp>
        <p:nvSpPr>
          <p:cNvPr id="39" name="Rectangle 1"/>
          <p:cNvSpPr>
            <a:spLocks noChangeArrowheads="1"/>
          </p:cNvSpPr>
          <p:nvPr/>
        </p:nvSpPr>
        <p:spPr bwMode="auto">
          <a:xfrm>
            <a:off x="7267496" y="3201793"/>
            <a:ext cx="6840000" cy="3270949"/>
          </a:xfrm>
          <a:prstGeom prst="rect">
            <a:avLst/>
          </a:prstGeom>
          <a:solidFill>
            <a:srgbClr val="EBEE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80000" tIns="270000" rIns="180000" bIns="54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pPr algn="just">
              <a:spcBef>
                <a:spcPts val="2017"/>
              </a:spcBef>
              <a:spcAft>
                <a:spcPts val="2017"/>
              </a:spcAft>
            </a:pPr>
            <a:r>
              <a:rPr lang="en-GB" altLang="en-US" sz="2000" dirty="0" smtClean="0">
                <a:latin typeface="MS Reference Sans Serif" panose="020B0604030504040204" pitchFamily="34" charset="0"/>
              </a:rPr>
              <a:t>I used the sieve of </a:t>
            </a:r>
            <a:r>
              <a:rPr lang="en-GB" altLang="en-US" sz="2000" dirty="0" err="1" smtClean="0">
                <a:latin typeface="MS Reference Sans Serif" panose="020B0604030504040204" pitchFamily="34" charset="0"/>
              </a:rPr>
              <a:t>Erastothenes</a:t>
            </a:r>
            <a:r>
              <a:rPr lang="en-GB" altLang="en-US" sz="2000" dirty="0" smtClean="0">
                <a:latin typeface="MS Reference Sans Serif" panose="020B0604030504040204" pitchFamily="34" charset="0"/>
              </a:rPr>
              <a:t>, based on the axiom of choice. Since I needed to check an infinite number of possible integer triples, I decided to parallelise the method in order to reduce the time required. This was done using NVIDIA’s CUDA language.</a:t>
            </a:r>
            <a:endParaRPr lang="en-GB" altLang="en-US" sz="2000" dirty="0">
              <a:latin typeface="MS Reference Sans Serif" panose="020B0604030504040204" pitchFamily="34" charset="0"/>
            </a:endParaRPr>
          </a:p>
          <a:p>
            <a:pPr marL="253906" algn="just">
              <a:spcBef>
                <a:spcPts val="2017"/>
              </a:spcBef>
              <a:spcAft>
                <a:spcPts val="2017"/>
              </a:spcAft>
            </a:pPr>
            <a:endParaRPr lang="en-GB" altLang="en-US" dirty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Noto Sans CJK SC Regular"/>
        <a:cs typeface="Noto Sans CJK SC Regular"/>
      </a:majorFont>
      <a:minorFont>
        <a:latin typeface="Arial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1661</TotalTime>
  <Words>182</Words>
  <Application>Microsoft Office PowerPoint</Application>
  <PresentationFormat>Custom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Times New Roman</vt:lpstr>
      <vt:lpstr>Arial</vt:lpstr>
      <vt:lpstr>Noto Sans CJK SC Regular</vt:lpstr>
      <vt:lpstr>DejaVu Sans</vt:lpstr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pmblakely</dc:creator>
  <cp:lastModifiedBy>pmblakely</cp:lastModifiedBy>
  <cp:revision>21</cp:revision>
  <cp:lastPrinted>1601-01-01T00:00:00Z</cp:lastPrinted>
  <dcterms:created xsi:type="dcterms:W3CDTF">2017-07-11T08:00:21Z</dcterms:created>
  <dcterms:modified xsi:type="dcterms:W3CDTF">2017-07-13T09:16:29Z</dcterms:modified>
</cp:coreProperties>
</file>